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Limiting Reactants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produced?</a:t>
            </a:r>
          </a:p>
          <a:p>
            <a:r>
              <a:rPr lang="en-US" dirty="0" smtClean="0"/>
              <a:t>What is left?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90900" y="3632200"/>
            <a:ext cx="762000" cy="482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0100" y="660400"/>
            <a:ext cx="1115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Circle the limiting reactant and determine the change line by multiplying the limiting by the coefficient for that reactant or product.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For frames: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= 14  and change it to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−14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For wheels: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= 28          becomes     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−28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For bicycles: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= 14         becomes    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+14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since it is produced not used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frame  +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wheels  →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bicycle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14                     16						The smallest is limiting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Start line:         		14                 32                  0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Change Line:         </a:t>
            </a:r>
            <a:r>
              <a:rPr lang="en-US" sz="28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−14 </a:t>
            </a:r>
            <a:r>
              <a:rPr lang="en-US" sz="28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28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−28</a:t>
            </a:r>
            <a:r>
              <a:rPr lang="en-US" sz="28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800" u="sng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+14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 line:                   0                   4                  14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</a:t>
            </a:r>
            <a:r>
              <a:rPr lang="en-US" sz="2400" dirty="0" smtClean="0">
                <a:latin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</a:t>
            </a:r>
            <a:r>
              <a:rPr lang="en-US" sz="2400" dirty="0" smtClean="0">
                <a:latin typeface="Calibri" panose="020F0502020204030204" pitchFamily="34" charset="0"/>
              </a:rPr>
              <a:t>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</a:t>
            </a:r>
            <a:r>
              <a:rPr lang="en-US" sz="2400" dirty="0" smtClean="0">
                <a:latin typeface="Calibri" panose="020F0502020204030204" pitchFamily="34" charset="0"/>
              </a:rPr>
              <a:t>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Expand the problem:  </a:t>
            </a:r>
            <a:r>
              <a:rPr lang="en-US" sz="2400" dirty="0" smtClean="0">
                <a:latin typeface="Calibri" panose="020F0502020204030204" pitchFamily="34" charset="0"/>
              </a:rPr>
              <a:t>Determine the molarity of each ion in solution when the reaction is complete.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Pb²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⁺ 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 I⁻ 	→	</a:t>
            </a:r>
            <a:r>
              <a:rPr lang="en-US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₂(s) 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 line:            0.0       4.0          14.0       all in </a:t>
            </a:r>
            <a:r>
              <a:rPr lang="en-US" sz="28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millimoles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Since iodide is in excess, there must be an I⁻ molarity, [I⁻], in the solution after reaction.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total volume of solution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must be the sum:    70.0 mL + 80.0 mL =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150.0 mL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molarity of the iodide will be:  4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I⁻ in 150 mL solution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                           needs to be converted to molarity.    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41003"/>
              </p:ext>
            </p:extLst>
          </p:nvPr>
        </p:nvGraphicFramePr>
        <p:xfrm>
          <a:off x="6038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3851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478630"/>
              </p:ext>
            </p:extLst>
          </p:nvPr>
        </p:nvGraphicFramePr>
        <p:xfrm>
          <a:off x="1338263" y="5411788"/>
          <a:ext cx="14366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" imgW="838080" imgH="419040" progId="Equation.DSMT4">
                  <p:embed/>
                </p:oleObj>
              </mc:Choice>
              <mc:Fallback>
                <p:oleObj name="Equation" r:id="rId5" imgW="838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8263" y="5411788"/>
                        <a:ext cx="1436687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6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mmol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and mL are easily converted to moles and liters by the conversion: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[I⁻] =                                                                 = 0.027 M I⁻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Again the quantity in brackets [ ] is always equal to 1, so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 mL is the same as moles per liter.  So it is very convenient to do the limiting calculations in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millimoles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Since Pb²⁺ is limiting, all lead(II) is precipitated so that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[Pb²⁺] ≈ 0</a:t>
            </a:r>
          </a:p>
          <a:p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It is only approximately zero because such reactions as these always have an equilibrium,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Pb²⁺ + 2 I⁻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Mathematica4" panose="05010400040101000101" pitchFamily="2" charset="2"/>
              </a:rPr>
              <a:t>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Mathematica4" panose="05010400040101000101" pitchFamily="2" charset="2"/>
              </a:rPr>
              <a:t>PbI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Mathematica4" panose="05010400040101000101" pitchFamily="2" charset="2"/>
              </a:rPr>
              <a:t>₂(s)  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  <a:sym typeface="Mathematica4" panose="05010400040101000101" pitchFamily="2" charset="2"/>
              </a:rPr>
              <a:t>so there will be a tiny bit of Pb²⁺ in solution.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  <a:sym typeface="Mathematica4" panose="05010400040101000101" pitchFamily="2" charset="2"/>
              </a:rPr>
              <a:t>It will be less than 2x10⁻⁵ M = 0.00002, which we will count as approximately 0.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553723"/>
              </p:ext>
            </p:extLst>
          </p:nvPr>
        </p:nvGraphicFramePr>
        <p:xfrm>
          <a:off x="1657350" y="1281113"/>
          <a:ext cx="49403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2882880" imgH="482400" progId="Equation.DSMT4">
                  <p:embed/>
                </p:oleObj>
              </mc:Choice>
              <mc:Fallback>
                <p:oleObj name="Equation" r:id="rId3" imgW="2882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7350" y="1281113"/>
                        <a:ext cx="4940300" cy="82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21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</a:t>
            </a:r>
            <a:r>
              <a:rPr lang="en-US" sz="2400" dirty="0" smtClean="0">
                <a:latin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</a:t>
            </a:r>
            <a:r>
              <a:rPr lang="en-US" sz="2400" dirty="0" smtClean="0">
                <a:latin typeface="Calibri" panose="020F0502020204030204" pitchFamily="34" charset="0"/>
              </a:rPr>
              <a:t>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</a:t>
            </a:r>
            <a:r>
              <a:rPr lang="en-US" sz="2400" dirty="0" smtClean="0">
                <a:latin typeface="Calibri" panose="020F0502020204030204" pitchFamily="34" charset="0"/>
              </a:rPr>
              <a:t>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Expand the problem:  </a:t>
            </a:r>
            <a:r>
              <a:rPr lang="en-US" sz="2400" dirty="0" smtClean="0">
                <a:latin typeface="Calibri" panose="020F0502020204030204" pitchFamily="34" charset="0"/>
              </a:rPr>
              <a:t>Determine the molarity of each ion in solution when the reaction is complete.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Pb²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⁺ 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 I⁻ 	→	</a:t>
            </a:r>
            <a:r>
              <a:rPr lang="en-US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₂(s) 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 line:            0.0       4.0          14.0       all in </a:t>
            </a:r>
            <a:r>
              <a:rPr lang="en-US" sz="28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millimoles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  [Pb²⁺] ≈0   and [I⁻] = 0.027 M I⁻    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₂ is an insoluble precipitate so not in solution.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Are there other ions in the solution?</a:t>
            </a:r>
            <a:endParaRPr lang="en-US" sz="24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</a:t>
            </a:r>
            <a:r>
              <a:rPr lang="en-US" sz="2400" dirty="0" smtClean="0">
                <a:latin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</a:t>
            </a:r>
            <a:r>
              <a:rPr lang="en-US" sz="2400" dirty="0" smtClean="0">
                <a:latin typeface="Calibri" panose="020F0502020204030204" pitchFamily="34" charset="0"/>
              </a:rPr>
              <a:t>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</a:t>
            </a:r>
            <a:r>
              <a:rPr lang="en-US" sz="2400" dirty="0" smtClean="0">
                <a:latin typeface="Calibri" panose="020F0502020204030204" pitchFamily="34" charset="0"/>
              </a:rPr>
              <a:t>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Expand the problem:  </a:t>
            </a:r>
            <a:r>
              <a:rPr lang="en-US" sz="2400" dirty="0" smtClean="0">
                <a:latin typeface="Calibri" panose="020F0502020204030204" pitchFamily="34" charset="0"/>
              </a:rPr>
              <a:t>Determine the molarity of each ion in solution when the reaction is complete.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Pb²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⁺ 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 I⁻ 	→	</a:t>
            </a:r>
            <a:r>
              <a:rPr lang="en-US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₂(s) 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 line:            0.0       4.0          14.0       all in </a:t>
            </a:r>
            <a:r>
              <a:rPr lang="en-US" sz="28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millimoles</a:t>
            </a: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  [Pb²⁺] ≈0   and [I⁻] = 0.027 M I⁻    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₂ is an insoluble precipitate so not in solution.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Are there other ions in the solution?   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Surely there are.  The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spectator ions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K⁺ and NO₃⁻, from the reaction must still be in solution.  They are not used up at all.  So however many were placed in the solution must still be there.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[K⁺] =                                                                = 0.213 M K⁺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47731"/>
              </p:ext>
            </p:extLst>
          </p:nvPr>
        </p:nvGraphicFramePr>
        <p:xfrm>
          <a:off x="1581150" y="4894263"/>
          <a:ext cx="4262760" cy="78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4" imgW="2273040" imgH="419040" progId="Equation.DSMT4">
                  <p:embed/>
                </p:oleObj>
              </mc:Choice>
              <mc:Fallback>
                <p:oleObj name="Equation" r:id="rId4" imgW="2273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1150" y="4894263"/>
                        <a:ext cx="4262760" cy="78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63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</a:t>
            </a:r>
            <a:r>
              <a:rPr lang="en-US" sz="2400" dirty="0" smtClean="0">
                <a:latin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</a:t>
            </a:r>
            <a:r>
              <a:rPr lang="en-US" sz="2400" dirty="0" smtClean="0">
                <a:latin typeface="Calibri" panose="020F0502020204030204" pitchFamily="34" charset="0"/>
              </a:rPr>
              <a:t>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</a:t>
            </a:r>
            <a:r>
              <a:rPr lang="en-US" sz="2400" dirty="0" smtClean="0">
                <a:latin typeface="Calibri" panose="020F0502020204030204" pitchFamily="34" charset="0"/>
              </a:rPr>
              <a:t>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Expand the problem:  </a:t>
            </a:r>
            <a:r>
              <a:rPr lang="en-US" sz="2400" dirty="0" smtClean="0">
                <a:latin typeface="Calibri" panose="020F0502020204030204" pitchFamily="34" charset="0"/>
              </a:rPr>
              <a:t>Determine the molarity of each ion in solution when the reaction is complete.</a:t>
            </a:r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[K⁺] =                                                                = 0.213 M K⁺ </a:t>
            </a:r>
          </a:p>
          <a:p>
            <a:endParaRPr lang="en-US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Likewise for NO₃⁻ = [NO₃⁻] =                                                                       = 0.187 M NO</a:t>
            </a:r>
            <a:r>
              <a:rPr lang="en-US" sz="2400" dirty="0" smtClean="0">
                <a:latin typeface="Calibri"/>
                <a:cs typeface="Times New Roman" panose="02020603050405020304" pitchFamily="18" charset="0"/>
              </a:rPr>
              <a:t>₃⁻</a:t>
            </a:r>
          </a:p>
          <a:p>
            <a:endParaRPr lang="en-US" sz="2400" dirty="0">
              <a:latin typeface="Calibri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/>
                <a:cs typeface="Times New Roman" panose="02020603050405020304" pitchFamily="18" charset="0"/>
              </a:rPr>
              <a:t>Remember [NO₃⁻] in the 70.0 mL solution was 0.200 M x 2 =0.400 M</a:t>
            </a:r>
          </a:p>
          <a:p>
            <a:endParaRPr lang="en-US" sz="2400" dirty="0">
              <a:latin typeface="Calibri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/>
                <a:cs typeface="Times New Roman" panose="02020603050405020304" pitchFamily="18" charset="0"/>
              </a:rPr>
              <a:t>Notice that for spectator ions, mixing solutions is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Times New Roman" panose="02020603050405020304" pitchFamily="18" charset="0"/>
              </a:rPr>
              <a:t>equivalent to a dilution problem</a:t>
            </a:r>
            <a:r>
              <a:rPr lang="en-US" sz="2400" dirty="0" smtClean="0">
                <a:latin typeface="Calibri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= 0.213 M    </a:t>
            </a:r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first K⁺ molarity diluted to a new volume.</a:t>
            </a: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69750"/>
              </p:ext>
            </p:extLst>
          </p:nvPr>
        </p:nvGraphicFramePr>
        <p:xfrm>
          <a:off x="1644650" y="2252663"/>
          <a:ext cx="4262760" cy="78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3" imgW="2273040" imgH="419040" progId="Equation.DSMT4">
                  <p:embed/>
                </p:oleObj>
              </mc:Choice>
              <mc:Fallback>
                <p:oleObj name="Equation" r:id="rId3" imgW="2273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4650" y="2252663"/>
                        <a:ext cx="4262760" cy="785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19179"/>
              </p:ext>
            </p:extLst>
          </p:nvPr>
        </p:nvGraphicFramePr>
        <p:xfrm>
          <a:off x="4389840" y="3307455"/>
          <a:ext cx="47815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5" imgW="2171520" imgH="380880" progId="Equation.DSMT4">
                  <p:embed/>
                </p:oleObj>
              </mc:Choice>
              <mc:Fallback>
                <p:oleObj name="Equation" r:id="rId5" imgW="21715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9840" y="3307455"/>
                        <a:ext cx="478155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685948"/>
              </p:ext>
            </p:extLst>
          </p:nvPr>
        </p:nvGraphicFramePr>
        <p:xfrm>
          <a:off x="964573" y="5632740"/>
          <a:ext cx="3611561" cy="755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7" imgW="1942920" imgH="406080" progId="Equation.DSMT4">
                  <p:embed/>
                </p:oleObj>
              </mc:Choice>
              <mc:Fallback>
                <p:oleObj name="Equation" r:id="rId7" imgW="19429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4573" y="5632740"/>
                        <a:ext cx="3611561" cy="755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5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Determine the net ionic equation: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</a:rPr>
              <a:t>Pb</a:t>
            </a:r>
            <a:r>
              <a:rPr lang="en-US" sz="2400" dirty="0">
                <a:latin typeface="Calibri" panose="020F0502020204030204" pitchFamily="34" charset="0"/>
              </a:rPr>
              <a:t>(NO₃)</a:t>
            </a:r>
            <a:r>
              <a:rPr lang="en-US" sz="2400" dirty="0" smtClean="0">
                <a:latin typeface="Calibri" panose="020F0502020204030204" pitchFamily="34" charset="0"/>
              </a:rPr>
              <a:t>₂ + 2 KI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₂(s)  + 2 KNO₃</a:t>
            </a:r>
          </a:p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Pb²⁺  +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NO₃⁻  + 2 K⁺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+ 2 I⁻ 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₂(s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+ 2 K⁺  + 2 NO₃⁻						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back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Pb²⁺ 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 I⁻ 	→	</a:t>
            </a:r>
            <a:r>
              <a:rPr lang="en-US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₂(s) 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is all that happens. 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spectator ions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stay in the solution and have nothing to do with the amount of precipitate.  So we really just care about starting amounts of Pb²⁺ and I⁻ in the solution.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To determine amounts of Pb²⁺ and I⁻ in the solution it will be useful to know the molarities of these ions.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It is common to use [A] to mean               .   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So to calculate [</a:t>
            </a:r>
            <a:r>
              <a:rPr lang="en-US" sz="2800" dirty="0" err="1" smtClean="0">
                <a:latin typeface="Calibri" panose="020F0502020204030204" pitchFamily="34" charset="0"/>
              </a:rPr>
              <a:t>Pb</a:t>
            </a:r>
            <a:r>
              <a:rPr lang="en-US" sz="2800" dirty="0" smtClean="0">
                <a:latin typeface="Calibri" panose="020F0502020204030204" pitchFamily="34" charset="0"/>
              </a:rPr>
              <a:t>⁺] in the original </a:t>
            </a:r>
            <a:r>
              <a:rPr lang="en-US" sz="2800" dirty="0" err="1" smtClean="0">
                <a:latin typeface="Calibri" panose="020F0502020204030204" pitchFamily="34" charset="0"/>
              </a:rPr>
              <a:t>Pb</a:t>
            </a:r>
            <a:r>
              <a:rPr lang="en-US" sz="2800" dirty="0" smtClean="0">
                <a:latin typeface="Calibri" panose="020F0502020204030204" pitchFamily="34" charset="0"/>
              </a:rPr>
              <a:t>(NO₃)₂ solution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let [Pb²⁺] =                                                                                   = 0.200 M Pb²⁺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Since  </a:t>
            </a:r>
            <a:r>
              <a:rPr lang="en-US" sz="2400" dirty="0" err="1">
                <a:latin typeface="Calibri" panose="020F0502020204030204" pitchFamily="34" charset="0"/>
              </a:rPr>
              <a:t>Pb</a:t>
            </a:r>
            <a:r>
              <a:rPr lang="en-US" sz="2400" dirty="0">
                <a:latin typeface="Calibri" panose="020F0502020204030204" pitchFamily="34" charset="0"/>
              </a:rPr>
              <a:t>(NO₃)₂  → Pb²⁺ + 2 NO₃⁻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115166"/>
              </p:ext>
            </p:extLst>
          </p:nvPr>
        </p:nvGraphicFramePr>
        <p:xfrm>
          <a:off x="5645150" y="2608262"/>
          <a:ext cx="1034666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3" imgW="520560" imgH="368280" progId="Equation.DSMT4">
                  <p:embed/>
                </p:oleObj>
              </mc:Choice>
              <mc:Fallback>
                <p:oleObj name="Equation" r:id="rId3" imgW="5205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5150" y="2608262"/>
                        <a:ext cx="1034666" cy="73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671359"/>
              </p:ext>
            </p:extLst>
          </p:nvPr>
        </p:nvGraphicFramePr>
        <p:xfrm>
          <a:off x="2513012" y="4284663"/>
          <a:ext cx="6462713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5" imgW="3251160" imgH="419040" progId="Equation.DSMT4">
                  <p:embed/>
                </p:oleObj>
              </mc:Choice>
              <mc:Fallback>
                <p:oleObj name="Equation" r:id="rId5" imgW="3251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3012" y="4284663"/>
                        <a:ext cx="6462713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15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Repeat:   </a:t>
            </a:r>
            <a:r>
              <a:rPr lang="en-US" sz="2400" dirty="0">
                <a:latin typeface="Calibri" panose="020F0502020204030204" pitchFamily="34" charset="0"/>
              </a:rPr>
              <a:t>[Pb²⁺] </a:t>
            </a:r>
            <a:r>
              <a:rPr lang="en-US" sz="2400" dirty="0" smtClean="0">
                <a:latin typeface="Calibri" panose="020F0502020204030204" pitchFamily="34" charset="0"/>
              </a:rPr>
              <a:t>=                                                                                                </a:t>
            </a:r>
            <a:r>
              <a:rPr lang="en-US" sz="2400" dirty="0">
                <a:latin typeface="Calibri" panose="020F0502020204030204" pitchFamily="34" charset="0"/>
              </a:rPr>
              <a:t>= 0.200 M Pb²⁺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                                                                                               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Likewise, if we calculate [NO₃⁻] in the initial </a:t>
            </a:r>
            <a:r>
              <a:rPr lang="en-US" sz="2800" dirty="0" err="1" smtClean="0">
                <a:latin typeface="Calibri" panose="020F0502020204030204" pitchFamily="34" charset="0"/>
              </a:rPr>
              <a:t>Pb</a:t>
            </a:r>
            <a:r>
              <a:rPr lang="en-US" sz="2800" dirty="0" smtClean="0">
                <a:latin typeface="Calibri" panose="020F0502020204030204" pitchFamily="34" charset="0"/>
              </a:rPr>
              <a:t>(NO₃)₂ solution,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[NO₃⁻] =                                                                                   = 0.400 M NO₃⁻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Notice that the molarity of the ions are equal to 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The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molarity of the compound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the subscript of the ion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Since  </a:t>
            </a:r>
            <a:r>
              <a:rPr lang="en-US" sz="2800" dirty="0" err="1" smtClean="0">
                <a:latin typeface="Calibri" panose="020F0502020204030204" pitchFamily="34" charset="0"/>
              </a:rPr>
              <a:t>Pb</a:t>
            </a:r>
            <a:r>
              <a:rPr lang="en-US" sz="2800" dirty="0" smtClean="0">
                <a:latin typeface="Calibri" panose="020F0502020204030204" pitchFamily="34" charset="0"/>
              </a:rPr>
              <a:t>(NO₃)₂  → Pb²⁺ +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</a:rPr>
              <a:t> NO₃⁻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[Pb²⁺] =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0.200 M </a:t>
            </a:r>
            <a:r>
              <a:rPr lang="en-US" sz="2800" dirty="0" smtClean="0">
                <a:latin typeface="Calibri" panose="020F0502020204030204" pitchFamily="34" charset="0"/>
              </a:rPr>
              <a:t>x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en-US" sz="2800" dirty="0" smtClean="0">
                <a:latin typeface="Calibri" panose="020F0502020204030204" pitchFamily="34" charset="0"/>
              </a:rPr>
              <a:t>     and  [NO₃⁻] =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0.200 M </a:t>
            </a:r>
            <a:r>
              <a:rPr lang="en-US" sz="2800" dirty="0" smtClean="0">
                <a:latin typeface="Calibri" panose="020F0502020204030204" pitchFamily="34" charset="0"/>
              </a:rPr>
              <a:t>x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= </a:t>
            </a:r>
            <a:r>
              <a:rPr lang="en-US" sz="2800" dirty="0" smtClean="0">
                <a:latin typeface="Calibri" panose="020F0502020204030204" pitchFamily="34" charset="0"/>
              </a:rPr>
              <a:t>0.400 M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886131"/>
              </p:ext>
            </p:extLst>
          </p:nvPr>
        </p:nvGraphicFramePr>
        <p:xfrm>
          <a:off x="2982912" y="794514"/>
          <a:ext cx="6462713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3251160" imgH="419040" progId="Equation.DSMT4">
                  <p:embed/>
                </p:oleObj>
              </mc:Choice>
              <mc:Fallback>
                <p:oleObj name="Equation" r:id="rId3" imgW="3251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2912" y="794514"/>
                        <a:ext cx="6462713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556734"/>
              </p:ext>
            </p:extLst>
          </p:nvPr>
        </p:nvGraphicFramePr>
        <p:xfrm>
          <a:off x="2171700" y="2800350"/>
          <a:ext cx="65627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5" imgW="3301920" imgH="419040" progId="Equation.DSMT4">
                  <p:embed/>
                </p:oleObj>
              </mc:Choice>
              <mc:Fallback>
                <p:oleObj name="Equation" r:id="rId5" imgW="3301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1700" y="2800350"/>
                        <a:ext cx="6562725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5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</a:t>
            </a:r>
            <a:r>
              <a:rPr lang="en-US" sz="2400" dirty="0" smtClean="0">
                <a:latin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</a:t>
            </a:r>
            <a:r>
              <a:rPr lang="en-US" sz="2400" dirty="0" smtClean="0">
                <a:latin typeface="Calibri" panose="020F0502020204030204" pitchFamily="34" charset="0"/>
              </a:rPr>
              <a:t>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</a:t>
            </a:r>
            <a:r>
              <a:rPr lang="en-US" sz="2400" dirty="0" smtClean="0">
                <a:latin typeface="Calibri" panose="020F0502020204030204" pitchFamily="34" charset="0"/>
              </a:rPr>
              <a:t>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Pb²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⁺ 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 I⁻ 	→	</a:t>
            </a:r>
            <a:r>
              <a:rPr lang="en-US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₂(s) 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oles of Pb²⁺ and I⁻ are needed to solve the problem.  It is very convenient to calculate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millimoles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of each, where 1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= 0.00100 mol.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Using n = VM = 70.0 mL                                                                                   = 14.0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Pb²⁺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Notice the quantity in brackets [ ]  always equals 1, so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volume in mL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molarity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 moles I⁻ =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80.0 mL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0.400 M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= 32.0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I⁻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895200"/>
              </p:ext>
            </p:extLst>
          </p:nvPr>
        </p:nvGraphicFramePr>
        <p:xfrm>
          <a:off x="3775075" y="3465513"/>
          <a:ext cx="56356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3288960" imgH="482400" progId="Equation.DSMT4">
                  <p:embed/>
                </p:oleObj>
              </mc:Choice>
              <mc:Fallback>
                <p:oleObj name="Equation" r:id="rId3" imgW="3288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5075" y="3465513"/>
                        <a:ext cx="5635625" cy="82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</a:t>
            </a:r>
            <a:r>
              <a:rPr lang="en-US" sz="2400" dirty="0" smtClean="0">
                <a:latin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</a:t>
            </a:r>
            <a:r>
              <a:rPr lang="en-US" sz="2400" dirty="0" smtClean="0">
                <a:latin typeface="Calibri" panose="020F0502020204030204" pitchFamily="34" charset="0"/>
              </a:rPr>
              <a:t>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</a:t>
            </a:r>
            <a:r>
              <a:rPr lang="en-US" sz="2400" dirty="0" smtClean="0">
                <a:latin typeface="Calibri" panose="020F0502020204030204" pitchFamily="34" charset="0"/>
              </a:rPr>
              <a:t>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 write the starting quantities under the net ionic equation:</a:t>
            </a:r>
          </a:p>
          <a:p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Pb²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⁺ 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 I⁻ 	→	</a:t>
            </a:r>
            <a:r>
              <a:rPr lang="en-US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₂(s) 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14.0    32.0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Before solving this, consider a corresponding example: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1 frame  + 2 wheels  → 1 bicycle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How many bicycles can be made from 14 frames and 32 wheels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660400"/>
            <a:ext cx="1115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How many bicycles can be made from 14 frames and 32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wheels?</a:t>
            </a: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1 frame  + 2 wheels  → 1 bicycle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Start line:         		14                 32                  0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Change Line:         </a:t>
            </a:r>
            <a:r>
              <a:rPr lang="en-US" sz="28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−14               −28               +14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 line:                   0                   4                  14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By this simple chart one can see immediately the complete answer to the problem.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Frames are limiting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 all 14 are used.  Each frame uses 2 wheels, so 28 wheels get used up and 14 bicycles are produced.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change line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is always in the ratio of the coefficients  1, 2, 1 → 14, 28, 14 with negatives on what is used and positives on what is produced.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Final values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are obtained by adding start and change lines together.</a:t>
            </a: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596900"/>
            <a:ext cx="11150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 Problem:  </a:t>
            </a:r>
            <a:r>
              <a:rPr lang="en-US" sz="2400" dirty="0" smtClean="0">
                <a:latin typeface="Calibri" panose="020F0502020204030204" pitchFamily="34" charset="0"/>
              </a:rPr>
              <a:t>When 70.0 mL 0.200 </a:t>
            </a:r>
            <a:r>
              <a:rPr lang="en-US" sz="2400" dirty="0" smtClean="0">
                <a:latin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</a:rPr>
              <a:t>Pb</a:t>
            </a:r>
            <a:r>
              <a:rPr lang="en-US" sz="2400" dirty="0" smtClean="0">
                <a:latin typeface="Calibri" panose="020F0502020204030204" pitchFamily="34" charset="0"/>
              </a:rPr>
              <a:t>(NO</a:t>
            </a:r>
            <a:r>
              <a:rPr lang="en-US" sz="2400" dirty="0" smtClean="0">
                <a:latin typeface="Calibri" panose="020F0502020204030204" pitchFamily="34" charset="0"/>
              </a:rPr>
              <a:t>₃)₂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en-US" sz="2400" dirty="0" smtClean="0">
                <a:latin typeface="Calibri" panose="020F0502020204030204" pitchFamily="34" charset="0"/>
              </a:rPr>
              <a:t>are mixed with 80.0 mL 0.400 </a:t>
            </a:r>
            <a:r>
              <a:rPr lang="en-US" sz="2400" dirty="0" smtClean="0">
                <a:latin typeface="Calibri" panose="020F0502020204030204" pitchFamily="34" charset="0"/>
              </a:rPr>
              <a:t>M KI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aq</a:t>
            </a:r>
            <a:r>
              <a:rPr lang="en-US" dirty="0" smtClean="0">
                <a:latin typeface="Calibri" panose="020F0502020204030204" pitchFamily="34" charset="0"/>
              </a:rPr>
              <a:t>), </a:t>
            </a:r>
            <a:r>
              <a:rPr lang="en-US" sz="2400" dirty="0" smtClean="0">
                <a:latin typeface="Calibri" panose="020F0502020204030204" pitchFamily="34" charset="0"/>
              </a:rPr>
              <a:t>how many moles of </a:t>
            </a:r>
            <a:r>
              <a:rPr lang="en-US" sz="2400" dirty="0" err="1" smtClean="0">
                <a:latin typeface="Calibri" panose="020F0502020204030204" pitchFamily="34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</a:rPr>
              <a:t>₂(s) are precipitated?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problem can be solved the same way.</a:t>
            </a:r>
          </a:p>
          <a:p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				Pb²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⁺ 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+    2 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I⁻ 	→	</a:t>
            </a:r>
            <a:r>
              <a:rPr lang="en-US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₂(s) </a:t>
            </a:r>
            <a:endParaRPr lang="en-US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Start line:		14.0       32.0            0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Change line:    </a:t>
            </a:r>
            <a:r>
              <a:rPr lang="en-US" sz="28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−14.0     −28.0         +14.0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 line:              0.0        4.0            14.0  </a:t>
            </a:r>
            <a:r>
              <a:rPr lang="en-US" sz="28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₂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is easily converted to moles:  14.0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₂                                = 0.014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PbI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₂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713560"/>
              </p:ext>
            </p:extLst>
          </p:nvPr>
        </p:nvGraphicFramePr>
        <p:xfrm>
          <a:off x="6964363" y="4546600"/>
          <a:ext cx="21621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1130040" imgH="431640" progId="Equation.DSMT4">
                  <p:embed/>
                </p:oleObj>
              </mc:Choice>
              <mc:Fallback>
                <p:oleObj name="Equation" r:id="rId3" imgW="1130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64363" y="4546600"/>
                        <a:ext cx="2162175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9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660400"/>
            <a:ext cx="1115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Notice a simple procedure to determine the limiting reactant and calculate the change line.  Remember that the number of processes for a reactant is determined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way: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32 wheels = ? processes</a:t>
            </a:r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32 wheels = 32 wheels                      = 16 processes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That is, the number of processes is determined by dividing the starting quantity (32) by the coefficient in the equation (2 in this case.)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Divide starting quantities by coefficients and squeeze them into a line above the start line.</a:t>
            </a:r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 frame  + 2 wheels  → 1 bicycle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14                     16						The smallest is limiting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Start line:         		14                 32                  0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Change Line:         </a:t>
            </a:r>
            <a:r>
              <a:rPr lang="en-US" sz="28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−14               −28               +14</a:t>
            </a:r>
          </a:p>
          <a:p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 line:                   0                   4                  14</a:t>
            </a:r>
          </a:p>
          <a:p>
            <a:endParaRPr 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720275"/>
              </p:ext>
            </p:extLst>
          </p:nvPr>
        </p:nvGraphicFramePr>
        <p:xfrm>
          <a:off x="3900488" y="1684209"/>
          <a:ext cx="14414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0488" y="1684209"/>
                        <a:ext cx="1441450" cy="76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278</TotalTime>
  <Words>849</Words>
  <Application>Microsoft Office PowerPoint</Application>
  <PresentationFormat>Widescreen</PresentationFormat>
  <Paragraphs>158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Mathematica4</vt:lpstr>
      <vt:lpstr>Times New Roman</vt:lpstr>
      <vt:lpstr>Tw Cen MT</vt:lpstr>
      <vt:lpstr>Droplet</vt:lpstr>
      <vt:lpstr>Equation</vt:lpstr>
      <vt:lpstr>Solution Limiting Reactants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HFCC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Limiting Reactants</dc:title>
  <dc:creator>WYeakel</dc:creator>
  <cp:lastModifiedBy>WYeakel</cp:lastModifiedBy>
  <cp:revision>34</cp:revision>
  <dcterms:created xsi:type="dcterms:W3CDTF">2014-10-03T13:10:09Z</dcterms:created>
  <dcterms:modified xsi:type="dcterms:W3CDTF">2014-10-07T15:41:24Z</dcterms:modified>
</cp:coreProperties>
</file>